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9" r:id="rId4"/>
    <p:sldId id="260" r:id="rId5"/>
    <p:sldId id="270" r:id="rId6"/>
    <p:sldId id="273" r:id="rId7"/>
    <p:sldId id="259" r:id="rId8"/>
    <p:sldId id="274" r:id="rId9"/>
    <p:sldId id="275" r:id="rId10"/>
    <p:sldId id="266" r:id="rId11"/>
    <p:sldId id="276" r:id="rId12"/>
    <p:sldId id="272" r:id="rId13"/>
    <p:sldId id="267" r:id="rId14"/>
    <p:sldId id="268" r:id="rId15"/>
    <p:sldId id="263" r:id="rId16"/>
    <p:sldId id="264" r:id="rId17"/>
    <p:sldId id="265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9" autoAdjust="0"/>
    <p:restoredTop sz="79132" autoAdjust="0"/>
  </p:normalViewPr>
  <p:slideViewPr>
    <p:cSldViewPr snapToGrid="0">
      <p:cViewPr>
        <p:scale>
          <a:sx n="83" d="100"/>
          <a:sy n="83" d="100"/>
        </p:scale>
        <p:origin x="45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F099F-149F-4BFD-A099-B95E087E138E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D389C-846C-4966-A79A-8B981CA3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0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30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95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57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4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31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049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51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1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04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57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23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389C-846C-4966-A79A-8B981CA37D9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8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2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5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69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8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8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4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2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8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03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1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CE72DA7-5EB4-4DE9-B0C1-7C5F1BFBA3C8}" type="datetimeFigureOut">
              <a:rPr lang="en-US" smtClean="0"/>
              <a:t>5/13/2017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85A255-D014-43AA-8BC9-3B6ED6D6EFC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52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hsa.gov/disorders/substance-use" TargetMode="External"/><Relationship Id="rId2" Type="http://schemas.openxmlformats.org/officeDocument/2006/relationships/hyperlink" Target="https://www.drugabuse.gov/publications/drugfacts/understanding-drug-use-addictio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Comparative </a:t>
            </a:r>
            <a:br>
              <a:rPr lang="en-US" dirty="0"/>
            </a:br>
            <a:r>
              <a:rPr lang="en-US" dirty="0"/>
              <a:t>Outcome Analysis of </a:t>
            </a:r>
            <a:br>
              <a:rPr lang="en-US" dirty="0"/>
            </a:br>
            <a:r>
              <a:rPr lang="en-US" dirty="0"/>
              <a:t>Recovery Residences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Nina ward</a:t>
            </a:r>
          </a:p>
        </p:txBody>
      </p:sp>
    </p:spTree>
    <p:extLst>
      <p:ext uri="{BB962C8B-B14F-4D97-AF65-F5344CB8AC3E}">
        <p14:creationId xmlns:p14="http://schemas.microsoft.com/office/powerpoint/2010/main" val="87962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Substance Use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Substance use disorders (SUDs) are mild, moderate, or severe “recurrent use</a:t>
            </a:r>
            <a:br>
              <a:rPr lang="en-US" sz="2400" dirty="0"/>
            </a:br>
            <a:r>
              <a:rPr lang="en-US" sz="2400" dirty="0"/>
              <a:t>     of alcohol and/or drugs that causes clinically and functionally significant</a:t>
            </a:r>
            <a:br>
              <a:rPr lang="en-US" sz="2400" dirty="0"/>
            </a:br>
            <a:r>
              <a:rPr lang="en-US" sz="2400" dirty="0"/>
              <a:t>     impairment”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Addiction is a chronic disease that causes compulsive drug seeking, despite</a:t>
            </a:r>
            <a:br>
              <a:rPr lang="en-US" sz="2400" dirty="0"/>
            </a:br>
            <a:r>
              <a:rPr lang="en-US" sz="2400" dirty="0"/>
              <a:t>     harmful consequences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In 2015, 20.8 million people in the US had a SUD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NIDA estimates that abuse of alcohol and illicit drugs costs more than $400</a:t>
            </a:r>
            <a:br>
              <a:rPr lang="en-US" sz="2400" dirty="0"/>
            </a:br>
            <a:r>
              <a:rPr lang="en-US" sz="2400" dirty="0"/>
              <a:t>     billion annually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625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61683"/>
          </a:xfrm>
        </p:spPr>
        <p:txBody>
          <a:bodyPr/>
          <a:lstStyle/>
          <a:p>
            <a:r>
              <a:rPr lang="en-US" sz="5400" dirty="0"/>
              <a:t>Recovery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99726"/>
            <a:ext cx="10058400" cy="3830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Recovery is possible through sustained abstinence from all substances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Four stages of recovery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/>
              <a:t>  Intervention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/>
              <a:t>  Detoxification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/>
              <a:t>  Treatment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/>
              <a:t>  Long-term behavioral changes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Research on the role of recovery residences in overcoming the final stage has</a:t>
            </a:r>
            <a:br>
              <a:rPr lang="en-US" sz="2400" dirty="0"/>
            </a:br>
            <a:r>
              <a:rPr lang="en-US" sz="2400" dirty="0"/>
              <a:t>     shown promising results</a:t>
            </a:r>
          </a:p>
        </p:txBody>
      </p:sp>
    </p:spTree>
    <p:extLst>
      <p:ext uri="{BB962C8B-B14F-4D97-AF65-F5344CB8AC3E}">
        <p14:creationId xmlns:p14="http://schemas.microsoft.com/office/powerpoint/2010/main" val="3673707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Recovery Residences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The theory: “removing clients from destructive living environments that</a:t>
            </a:r>
            <a:br>
              <a:rPr lang="en-US" sz="2400" dirty="0"/>
            </a:br>
            <a:r>
              <a:rPr lang="en-US" sz="2400" dirty="0"/>
              <a:t>     encourage substance use and creating new social support systems in</a:t>
            </a:r>
            <a:br>
              <a:rPr lang="en-US" sz="2400" dirty="0"/>
            </a:br>
            <a:r>
              <a:rPr lang="en-US" sz="2400" dirty="0"/>
              <a:t>     treatment” will foster and lead to the behavioral changes necessary to sustain</a:t>
            </a:r>
            <a:br>
              <a:rPr lang="en-US" sz="2400" dirty="0"/>
            </a:br>
            <a:r>
              <a:rPr lang="en-US" sz="2400" dirty="0"/>
              <a:t>     long-term abstinence (</a:t>
            </a:r>
            <a:r>
              <a:rPr lang="en-US" sz="2400" dirty="0" err="1"/>
              <a:t>Polcin</a:t>
            </a:r>
            <a:r>
              <a:rPr lang="en-US" sz="2400" dirty="0"/>
              <a:t>, et al. 2010).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A range of living environments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All residences are predicated on the social support aspect of recovery and at a</a:t>
            </a:r>
            <a:br>
              <a:rPr lang="en-US" sz="2400" dirty="0"/>
            </a:br>
            <a:r>
              <a:rPr lang="en-US" sz="2400" dirty="0"/>
              <a:t>    minimum, offer peer-to-peer recovery support.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Every person living in the residence is sober and in recovery and alcohol and</a:t>
            </a:r>
            <a:br>
              <a:rPr lang="en-US" sz="2400" dirty="0"/>
            </a:br>
            <a:r>
              <a:rPr lang="en-US" sz="2400" dirty="0"/>
              <a:t>     drug use is not allowed. </a:t>
            </a:r>
          </a:p>
        </p:txBody>
      </p:sp>
    </p:spTree>
    <p:extLst>
      <p:ext uri="{BB962C8B-B14F-4D97-AF65-F5344CB8AC3E}">
        <p14:creationId xmlns:p14="http://schemas.microsoft.com/office/powerpoint/2010/main" val="238876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576" y="286603"/>
            <a:ext cx="10402028" cy="1450757"/>
          </a:xfrm>
        </p:spPr>
        <p:txBody>
          <a:bodyPr/>
          <a:lstStyle/>
          <a:p>
            <a:r>
              <a:rPr lang="en-US" sz="5400" dirty="0"/>
              <a:t>Recovery Residences in this Analysis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Oxford Houses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Sober Living Houses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Halfway Houses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Therapeutic Communities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23" y="2151900"/>
            <a:ext cx="5264008" cy="33120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5925" y="5727940"/>
            <a:ext cx="509947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Image Source: Jason, L.A., </a:t>
            </a:r>
            <a:r>
              <a:rPr lang="en-US" sz="1000" dirty="0" err="1"/>
              <a:t>Mericle</a:t>
            </a:r>
            <a:r>
              <a:rPr lang="en-US" sz="1000" dirty="0"/>
              <a:t>, A.A., </a:t>
            </a:r>
            <a:r>
              <a:rPr lang="en-US" sz="1000" dirty="0" err="1"/>
              <a:t>Polcin</a:t>
            </a:r>
            <a:r>
              <a:rPr lang="en-US" sz="1000" dirty="0"/>
              <a:t>, D.L., White, W.L. &amp; the National Association of </a:t>
            </a:r>
          </a:p>
          <a:p>
            <a:r>
              <a:rPr lang="en-US" sz="1000" dirty="0"/>
              <a:t>Recovery Residences (with Fred Way serving as Liaison with Research Committee).  2012.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62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14600"/>
              </p:ext>
            </p:extLst>
          </p:nvPr>
        </p:nvGraphicFramePr>
        <p:xfrm>
          <a:off x="437071" y="299051"/>
          <a:ext cx="11392620" cy="570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8524">
                  <a:extLst>
                    <a:ext uri="{9D8B030D-6E8A-4147-A177-3AD203B41FA5}">
                      <a16:colId xmlns:a16="http://schemas.microsoft.com/office/drawing/2014/main" val="1404685860"/>
                    </a:ext>
                  </a:extLst>
                </a:gridCol>
                <a:gridCol w="2278524">
                  <a:extLst>
                    <a:ext uri="{9D8B030D-6E8A-4147-A177-3AD203B41FA5}">
                      <a16:colId xmlns:a16="http://schemas.microsoft.com/office/drawing/2014/main" val="3261997598"/>
                    </a:ext>
                  </a:extLst>
                </a:gridCol>
                <a:gridCol w="2278524">
                  <a:extLst>
                    <a:ext uri="{9D8B030D-6E8A-4147-A177-3AD203B41FA5}">
                      <a16:colId xmlns:a16="http://schemas.microsoft.com/office/drawing/2014/main" val="1171076414"/>
                    </a:ext>
                  </a:extLst>
                </a:gridCol>
                <a:gridCol w="2278524">
                  <a:extLst>
                    <a:ext uri="{9D8B030D-6E8A-4147-A177-3AD203B41FA5}">
                      <a16:colId xmlns:a16="http://schemas.microsoft.com/office/drawing/2014/main" val="2825790396"/>
                    </a:ext>
                  </a:extLst>
                </a:gridCol>
                <a:gridCol w="2278524">
                  <a:extLst>
                    <a:ext uri="{9D8B030D-6E8A-4147-A177-3AD203B41FA5}">
                      <a16:colId xmlns:a16="http://schemas.microsoft.com/office/drawing/2014/main" val="580761478"/>
                    </a:ext>
                  </a:extLst>
                </a:gridCol>
              </a:tblGrid>
              <a:tr h="6353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Oxford House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Sober Living House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Halfway House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Therapeutic Community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0634327"/>
                  </a:ext>
                </a:extLst>
              </a:tr>
              <a:tr h="635361">
                <a:tc>
                  <a:txBody>
                    <a:bodyPr/>
                    <a:lstStyle/>
                    <a:p>
                      <a:r>
                        <a:rPr lang="en-US" b="1" dirty="0"/>
                        <a:t>Number of houses/residents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2,127 houses</a:t>
                      </a:r>
                    </a:p>
                    <a:p>
                      <a:r>
                        <a:rPr lang="en-US" dirty="0"/>
                        <a:t>16,833 recovery beds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Unknown—no organizing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27939"/>
                  </a:ext>
                </a:extLst>
              </a:tr>
              <a:tr h="635361">
                <a:tc>
                  <a:txBody>
                    <a:bodyPr/>
                    <a:lstStyle/>
                    <a:p>
                      <a:r>
                        <a:rPr lang="en-US" b="1" dirty="0"/>
                        <a:t>Operations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Self-operated democratically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House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Multiple staff on-site, facility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Medical/management staff 24/7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77336"/>
                  </a:ext>
                </a:extLst>
              </a:tr>
              <a:tr h="1052996">
                <a:tc>
                  <a:txBody>
                    <a:bodyPr/>
                    <a:lstStyle/>
                    <a:p>
                      <a:r>
                        <a:rPr lang="en-US" b="1" dirty="0"/>
                        <a:t>Finance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Residents pay as a group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Residents pay individually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Residents pay individually; public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Residents pay fee; insurance coverage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749677"/>
                  </a:ext>
                </a:extLst>
              </a:tr>
              <a:tr h="616505">
                <a:tc>
                  <a:txBody>
                    <a:bodyPr/>
                    <a:lstStyle/>
                    <a:p>
                      <a:r>
                        <a:rPr lang="en-US" b="1" dirty="0"/>
                        <a:t>    Cost per resident</a:t>
                      </a:r>
                      <a:br>
                        <a:rPr lang="en-US" b="1" dirty="0"/>
                      </a:br>
                      <a:r>
                        <a:rPr lang="en-US" b="1" dirty="0"/>
                        <a:t>    per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692279"/>
                  </a:ext>
                </a:extLst>
              </a:tr>
              <a:tr h="469452">
                <a:tc>
                  <a:txBody>
                    <a:bodyPr/>
                    <a:lstStyle/>
                    <a:p>
                      <a:r>
                        <a:rPr lang="en-US" b="1" dirty="0"/>
                        <a:t>Time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– 12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– 15 months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09575"/>
                  </a:ext>
                </a:extLst>
              </a:tr>
              <a:tr h="442823">
                <a:tc>
                  <a:txBody>
                    <a:bodyPr/>
                    <a:lstStyle/>
                    <a:p>
                      <a:r>
                        <a:rPr lang="en-US" b="1" dirty="0"/>
                        <a:t>    Average stay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61118"/>
                  </a:ext>
                </a:extLst>
              </a:tr>
              <a:tr h="1179955">
                <a:tc>
                  <a:txBody>
                    <a:bodyPr/>
                    <a:lstStyle/>
                    <a:p>
                      <a:r>
                        <a:rPr lang="en-US" b="1" dirty="0"/>
                        <a:t>Treatment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formal treatment, only peer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formal treatment, require 12-step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Monitored; group activities, 12-step groups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Heavily monitored, set schedule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76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925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Disentangle which type of residence is the most effective and which is the</a:t>
            </a:r>
            <a:br>
              <a:rPr lang="en-US" sz="2400" dirty="0"/>
            </a:br>
            <a:r>
              <a:rPr lang="en-US" sz="2400" dirty="0"/>
              <a:t>     most efficient.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Effective: undisrupted sobriety 12 months after leaving a recovery residence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Efficient: lowest cost model to operate </a:t>
            </a:r>
            <a:r>
              <a:rPr lang="en-US" sz="2400" i="1" dirty="0"/>
              <a:t>and</a:t>
            </a:r>
            <a:r>
              <a:rPr lang="en-US" sz="2400" dirty="0"/>
              <a:t> the lowest cost model to</a:t>
            </a:r>
            <a:br>
              <a:rPr lang="en-US" sz="2400" dirty="0"/>
            </a:br>
            <a:r>
              <a:rPr lang="en-US" sz="2400" dirty="0"/>
              <a:t>     government resources </a:t>
            </a:r>
          </a:p>
        </p:txBody>
      </p:sp>
    </p:spTree>
    <p:extLst>
      <p:ext uri="{BB962C8B-B14F-4D97-AF65-F5344CB8AC3E}">
        <p14:creationId xmlns:p14="http://schemas.microsoft.com/office/powerpoint/2010/main" val="2248522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Data was collected from a variety of sources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dirty="0"/>
              <a:t> Government sources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dirty="0"/>
              <a:t> Academic studies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dirty="0"/>
              <a:t> Interviews with experts in the field, OHI leadership, and residents of SLHs and TCs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Determine how characteristics of each residence affect sobriety and where</a:t>
            </a:r>
            <a:br>
              <a:rPr lang="en-US" sz="2400" dirty="0"/>
            </a:br>
            <a:r>
              <a:rPr lang="en-US" sz="2400" dirty="0"/>
              <a:t>     evidence of this already exists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86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Outcomes</a:t>
            </a:r>
            <a:r>
              <a:rPr lang="en-US" dirty="0"/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391849"/>
              </p:ext>
            </p:extLst>
          </p:nvPr>
        </p:nvGraphicFramePr>
        <p:xfrm>
          <a:off x="695864" y="1846263"/>
          <a:ext cx="11030310" cy="253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385">
                  <a:extLst>
                    <a:ext uri="{9D8B030D-6E8A-4147-A177-3AD203B41FA5}">
                      <a16:colId xmlns:a16="http://schemas.microsoft.com/office/drawing/2014/main" val="4252156949"/>
                    </a:ext>
                  </a:extLst>
                </a:gridCol>
                <a:gridCol w="1838385">
                  <a:extLst>
                    <a:ext uri="{9D8B030D-6E8A-4147-A177-3AD203B41FA5}">
                      <a16:colId xmlns:a16="http://schemas.microsoft.com/office/drawing/2014/main" val="117759160"/>
                    </a:ext>
                  </a:extLst>
                </a:gridCol>
                <a:gridCol w="1838385">
                  <a:extLst>
                    <a:ext uri="{9D8B030D-6E8A-4147-A177-3AD203B41FA5}">
                      <a16:colId xmlns:a16="http://schemas.microsoft.com/office/drawing/2014/main" val="4099731074"/>
                    </a:ext>
                  </a:extLst>
                </a:gridCol>
                <a:gridCol w="1838385">
                  <a:extLst>
                    <a:ext uri="{9D8B030D-6E8A-4147-A177-3AD203B41FA5}">
                      <a16:colId xmlns:a16="http://schemas.microsoft.com/office/drawing/2014/main" val="2356676203"/>
                    </a:ext>
                  </a:extLst>
                </a:gridCol>
                <a:gridCol w="1838385">
                  <a:extLst>
                    <a:ext uri="{9D8B030D-6E8A-4147-A177-3AD203B41FA5}">
                      <a16:colId xmlns:a16="http://schemas.microsoft.com/office/drawing/2014/main" val="795697276"/>
                    </a:ext>
                  </a:extLst>
                </a:gridCol>
                <a:gridCol w="1838385">
                  <a:extLst>
                    <a:ext uri="{9D8B030D-6E8A-4147-A177-3AD203B41FA5}">
                      <a16:colId xmlns:a16="http://schemas.microsoft.com/office/drawing/2014/main" val="97096187"/>
                    </a:ext>
                  </a:extLst>
                </a:gridCol>
              </a:tblGrid>
              <a:tr h="10005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Oxford House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Sober Living House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Halfway House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Therapeutic Community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Return to prior living situation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880966"/>
                  </a:ext>
                </a:extLst>
              </a:tr>
              <a:tr h="1529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Success (sobriety) rate at 12 months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81.5%</a:t>
                      </a: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56.5%</a:t>
                      </a: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 information available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45 – 75% </a:t>
                      </a: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 – 12%</a:t>
                      </a:r>
                    </a:p>
                  </a:txBody>
                  <a:tcPr marL="11029" marR="11029" marT="0" marB="0" anchor="ctr"/>
                </a:tc>
                <a:extLst>
                  <a:ext uri="{0D108BD9-81ED-4DB2-BD59-A6C34878D82A}">
                    <a16:rowId xmlns:a16="http://schemas.microsoft.com/office/drawing/2014/main" val="1387133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11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Findings</a:t>
            </a:r>
            <a:r>
              <a:rPr lang="en-US" dirty="0"/>
              <a:t> --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200" dirty="0"/>
              <a:t>  </a:t>
            </a:r>
            <a:r>
              <a:rPr lang="en-US" sz="2600" dirty="0"/>
              <a:t>Effectiveness of Oxford Houses is a result of several characteristics</a:t>
            </a:r>
            <a:br>
              <a:rPr lang="en-US" sz="2600" dirty="0"/>
            </a:br>
            <a:r>
              <a:rPr lang="en-US" sz="2600" dirty="0"/>
              <a:t>    unique to this model: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200" dirty="0"/>
              <a:t> No residency time limit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200" dirty="0"/>
              <a:t> Governing structure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200" dirty="0"/>
              <a:t> Immediate expulsion for drug or alcohol use; recovery without relapse</a:t>
            </a:r>
          </a:p>
          <a:p>
            <a:pPr marL="201168" lvl="1" indent="0">
              <a:buNone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26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– Efficiency, Selection Bias,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600" dirty="0"/>
              <a:t> Efficiency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1900" dirty="0"/>
              <a:t> </a:t>
            </a:r>
            <a:r>
              <a:rPr lang="en-US" sz="2200" dirty="0"/>
              <a:t>Oxford House: $515/month per resident on average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200" dirty="0"/>
              <a:t> Sober living houses: $545/month per resident on average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sz="2200" dirty="0"/>
              <a:t> Therapeutic communities: $3510/month per resident on average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/>
              <a:t>  Selection Bias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/>
              <a:t>  Data Availability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756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Secondary Data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Variance within the recovery residence models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One outcome</a:t>
            </a:r>
          </a:p>
        </p:txBody>
      </p:sp>
    </p:spTree>
    <p:extLst>
      <p:ext uri="{BB962C8B-B14F-4D97-AF65-F5344CB8AC3E}">
        <p14:creationId xmlns:p14="http://schemas.microsoft.com/office/powerpoint/2010/main" val="359726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Future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 Based on these findings, Oxford Houses are the leading recovery residence</a:t>
            </a:r>
            <a:br>
              <a:rPr lang="en-US" sz="2400" dirty="0"/>
            </a:br>
            <a:r>
              <a:rPr lang="en-US" sz="2400" dirty="0"/>
              <a:t>     model in terms of effectiveness </a:t>
            </a:r>
            <a:r>
              <a:rPr lang="en-US" sz="2400"/>
              <a:t>and efficiency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  </a:t>
            </a:r>
            <a:r>
              <a:rPr lang="en-US" sz="2400" dirty="0"/>
              <a:t>Because this analysis was based on secondary data, it is recommended that</a:t>
            </a:r>
            <a:br>
              <a:rPr lang="en-US" sz="2400" dirty="0"/>
            </a:br>
            <a:r>
              <a:rPr lang="en-US" sz="2400" dirty="0"/>
              <a:t>     original data for a large-scale, comparative outcome analysis is</a:t>
            </a:r>
            <a:r>
              <a:rPr lang="en-US" sz="2800" dirty="0"/>
              <a:t> </a:t>
            </a:r>
            <a:r>
              <a:rPr lang="en-US" sz="2400" dirty="0"/>
              <a:t>collected and</a:t>
            </a:r>
            <a:br>
              <a:rPr lang="en-US" sz="2400" dirty="0"/>
            </a:br>
            <a:r>
              <a:rPr lang="en-US" sz="2400" dirty="0"/>
              <a:t>     analyzed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343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National Institute on Drug Abuse. 2016. Understanding Drug Use and Addiction. Retrieved February 18, 2017, from </a:t>
            </a:r>
            <a:r>
              <a:rPr lang="en-US" dirty="0">
                <a:hlinkClick r:id="rId2"/>
              </a:rPr>
              <a:t>https://www.drugabuse.gov/publications/drugfacts/understanding-drug-use-addiction</a:t>
            </a:r>
            <a:r>
              <a:rPr lang="en-US" dirty="0"/>
              <a:t>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National Institute of Drug Abuse. 2017. Trends and Statistics: Costs. Available at: https://www.drugabuse.gov/related-topics/trends-statistics#costs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Substance Abuse and Mental Health Services Administration. 2015. Substance Use Disorders. Available at: </a:t>
            </a:r>
            <a:r>
              <a:rPr lang="en-US" dirty="0">
                <a:hlinkClick r:id="rId3"/>
              </a:rPr>
              <a:t>https://www.samhsa.gov/disorders/substance-use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Center for Behavioral Health Statistics and Quality. 2015. Behavioral health trends in the United States: Results from the 2014 National Survey on Drug Use and Health (HHS Publication No. SMA 15-4927, NSDUH Series H-50). Retrieved from http://www.samhsa.gov/ data/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U.S. Department of Health and Human Services (HHS), Office of the Surgeon General. 2016.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Table sources available on request.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5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472095"/>
              </p:ext>
            </p:extLst>
          </p:nvPr>
        </p:nvGraphicFramePr>
        <p:xfrm>
          <a:off x="352611" y="227105"/>
          <a:ext cx="11504706" cy="5970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410">
                  <a:extLst>
                    <a:ext uri="{9D8B030D-6E8A-4147-A177-3AD203B41FA5}">
                      <a16:colId xmlns:a16="http://schemas.microsoft.com/office/drawing/2014/main" val="1849558944"/>
                    </a:ext>
                  </a:extLst>
                </a:gridCol>
                <a:gridCol w="2236246">
                  <a:extLst>
                    <a:ext uri="{9D8B030D-6E8A-4147-A177-3AD203B41FA5}">
                      <a16:colId xmlns:a16="http://schemas.microsoft.com/office/drawing/2014/main" val="665748800"/>
                    </a:ext>
                  </a:extLst>
                </a:gridCol>
                <a:gridCol w="2137794">
                  <a:extLst>
                    <a:ext uri="{9D8B030D-6E8A-4147-A177-3AD203B41FA5}">
                      <a16:colId xmlns:a16="http://schemas.microsoft.com/office/drawing/2014/main" val="108002159"/>
                    </a:ext>
                  </a:extLst>
                </a:gridCol>
                <a:gridCol w="2025278">
                  <a:extLst>
                    <a:ext uri="{9D8B030D-6E8A-4147-A177-3AD203B41FA5}">
                      <a16:colId xmlns:a16="http://schemas.microsoft.com/office/drawing/2014/main" val="3423513076"/>
                    </a:ext>
                  </a:extLst>
                </a:gridCol>
                <a:gridCol w="2025278">
                  <a:extLst>
                    <a:ext uri="{9D8B030D-6E8A-4147-A177-3AD203B41FA5}">
                      <a16:colId xmlns:a16="http://schemas.microsoft.com/office/drawing/2014/main" val="3953754214"/>
                    </a:ext>
                  </a:extLst>
                </a:gridCol>
                <a:gridCol w="1462700">
                  <a:extLst>
                    <a:ext uri="{9D8B030D-6E8A-4147-A177-3AD203B41FA5}">
                      <a16:colId xmlns:a16="http://schemas.microsoft.com/office/drawing/2014/main" val="3157956669"/>
                    </a:ext>
                  </a:extLst>
                </a:gridCol>
              </a:tblGrid>
              <a:tr h="6946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</a:rPr>
                        <a:t>Defining Characteristics</a:t>
                      </a:r>
                      <a:endParaRPr lang="en-US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Oxford House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Sober Living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Therapeutic Communities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Traditional Halfway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Return to Prior Living Situation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1532181302"/>
                  </a:ext>
                </a:extLst>
              </a:tr>
              <a:tr h="954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Residence type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Single family house rented by residents as a group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Single family house rented by individual rooms; group of single family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Range from houses to residential facilities to camps; the majority are converted building spaces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Single Family homes – residential facilities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1321761594"/>
                  </a:ext>
                </a:extLst>
              </a:tr>
              <a:tr h="579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Residency location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Near public transit in low crime, residential neighborhoods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Cities and suburbs, range of neighborhoods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Majority are in inner city areas/urban neighborhoods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More clustered near cities, populated suburbs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255721309"/>
                  </a:ext>
                </a:extLst>
              </a:tr>
              <a:tr h="4968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Residency time limits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None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 – 15 months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 days – 12 months</a:t>
                      </a:r>
                      <a:r>
                        <a:rPr lang="en-US" sz="1400" baseline="30000">
                          <a:effectLst/>
                        </a:rPr>
                        <a:t>,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3626065542"/>
                  </a:ext>
                </a:extLst>
              </a:tr>
              <a:tr h="579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Number of residents in single facility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 – 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4 – 22*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 – 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14 - ***Info unavailable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2933251918"/>
                  </a:ext>
                </a:extLst>
              </a:tr>
              <a:tr h="954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Gender-specific residences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Yes (no co-ed houses)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Varies, single gender and co-ed configurations (upstairs/downstairs; by house)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No, but dorms or sleeping quarters are separated by gender by floors or wing or structure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Varies: mix of co-ed and single gender residences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9500038"/>
                  </a:ext>
                </a:extLst>
              </a:tr>
              <a:tr h="1606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Application process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Application to house followed by interview with residents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Varies, houses may require residents to: 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• Sign contract with deposit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• Informal conversation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• Interview with manager, sometimes owner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Application to program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Application to program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N/A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46" marR="31846" marT="0" marB="0" anchor="ctr"/>
                </a:tc>
                <a:extLst>
                  <a:ext uri="{0D108BD9-81ED-4DB2-BD59-A6C34878D82A}">
                    <a16:rowId xmlns:a16="http://schemas.microsoft.com/office/drawing/2014/main" val="362857386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56050" y="1689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87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623521"/>
              </p:ext>
            </p:extLst>
          </p:nvPr>
        </p:nvGraphicFramePr>
        <p:xfrm>
          <a:off x="406399" y="245035"/>
          <a:ext cx="11038540" cy="5932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1873">
                  <a:extLst>
                    <a:ext uri="{9D8B030D-6E8A-4147-A177-3AD203B41FA5}">
                      <a16:colId xmlns:a16="http://schemas.microsoft.com/office/drawing/2014/main" val="2349000895"/>
                    </a:ext>
                  </a:extLst>
                </a:gridCol>
                <a:gridCol w="2145632">
                  <a:extLst>
                    <a:ext uri="{9D8B030D-6E8A-4147-A177-3AD203B41FA5}">
                      <a16:colId xmlns:a16="http://schemas.microsoft.com/office/drawing/2014/main" val="4121081234"/>
                    </a:ext>
                  </a:extLst>
                </a:gridCol>
                <a:gridCol w="2051173">
                  <a:extLst>
                    <a:ext uri="{9D8B030D-6E8A-4147-A177-3AD203B41FA5}">
                      <a16:colId xmlns:a16="http://schemas.microsoft.com/office/drawing/2014/main" val="2244746952"/>
                    </a:ext>
                  </a:extLst>
                </a:gridCol>
                <a:gridCol w="1943215">
                  <a:extLst>
                    <a:ext uri="{9D8B030D-6E8A-4147-A177-3AD203B41FA5}">
                      <a16:colId xmlns:a16="http://schemas.microsoft.com/office/drawing/2014/main" val="3232142154"/>
                    </a:ext>
                  </a:extLst>
                </a:gridCol>
                <a:gridCol w="1943215">
                  <a:extLst>
                    <a:ext uri="{9D8B030D-6E8A-4147-A177-3AD203B41FA5}">
                      <a16:colId xmlns:a16="http://schemas.microsoft.com/office/drawing/2014/main" val="4152525643"/>
                    </a:ext>
                  </a:extLst>
                </a:gridCol>
                <a:gridCol w="1403432">
                  <a:extLst>
                    <a:ext uri="{9D8B030D-6E8A-4147-A177-3AD203B41FA5}">
                      <a16:colId xmlns:a16="http://schemas.microsoft.com/office/drawing/2014/main" val="2570820328"/>
                    </a:ext>
                  </a:extLst>
                </a:gridCol>
              </a:tblGrid>
              <a:tr h="4040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</a:rPr>
                        <a:t>Defining Characteristics</a:t>
                      </a:r>
                      <a:endParaRPr lang="en-U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Oxford House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Sober Living Houses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Therapeutic Communities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Traditional Halfway Houses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Return to Prior Living Situation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extLst>
                  <a:ext uri="{0D108BD9-81ED-4DB2-BD59-A6C34878D82A}">
                    <a16:rowId xmlns:a16="http://schemas.microsoft.com/office/drawing/2014/main" val="3881922181"/>
                  </a:ext>
                </a:extLst>
              </a:tr>
              <a:tr h="1878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Requirements for admittance</a:t>
                      </a: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Sober at time of admittance (usually post-treatment)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80% approval vote by current House residents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Varies, houses may require residents to: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Start or complete a 28-day recovery program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Produce a negative drug test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Prove substance levels have decreased within set amount of time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First week or month deposit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Sign legal contract relinquishing renter’s rights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***Minimal information available 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• Completed pre-treatment program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• enrolled in outpatient program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•18 years or older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N/A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extLst>
                  <a:ext uri="{0D108BD9-81ED-4DB2-BD59-A6C34878D82A}">
                    <a16:rowId xmlns:a16="http://schemas.microsoft.com/office/drawing/2014/main" val="588833108"/>
                  </a:ext>
                </a:extLst>
              </a:tr>
              <a:tr h="1761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Governance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Residents govern house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House officers elected for terms NTE six months, cannot consecutively repeat role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Weekly house meetings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Varies, houses may: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Run by a house manager or resident manager (senior resident chosen by the house manager)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Residents may participate or vote on changing house rules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• Houses may be members of SLH coalitions and follow an established governing structure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Residents do not participate in housing operations or governance structure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Residents do not participate in housing operations or governance structure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N/A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extLst>
                  <a:ext uri="{0D108BD9-81ED-4DB2-BD59-A6C34878D82A}">
                    <a16:rowId xmlns:a16="http://schemas.microsoft.com/office/drawing/2014/main" val="1971743709"/>
                  </a:ext>
                </a:extLst>
              </a:tr>
              <a:tr h="1761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Staff presence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• Most SLHs have a house manager, some have admin staff on-site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• House managers or assistant managers may be senior residents (pay less rent)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• House managers do intake, room searches, and monitor sobriety and adherence to other rules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There are on-site medically trained professionals, addiction counselors, and staff, in some cases staff is comprised of traditional and recovered staff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Yes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N/A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062" marR="20062" marT="0" marB="0" anchor="ctr"/>
                </a:tc>
                <a:extLst>
                  <a:ext uri="{0D108BD9-81ED-4DB2-BD59-A6C34878D82A}">
                    <a16:rowId xmlns:a16="http://schemas.microsoft.com/office/drawing/2014/main" val="4230210771"/>
                  </a:ext>
                </a:extLst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59325" y="1349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679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180875"/>
              </p:ext>
            </p:extLst>
          </p:nvPr>
        </p:nvGraphicFramePr>
        <p:xfrm>
          <a:off x="274918" y="313484"/>
          <a:ext cx="11486775" cy="5675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4886">
                  <a:extLst>
                    <a:ext uri="{9D8B030D-6E8A-4147-A177-3AD203B41FA5}">
                      <a16:colId xmlns:a16="http://schemas.microsoft.com/office/drawing/2014/main" val="383683998"/>
                    </a:ext>
                  </a:extLst>
                </a:gridCol>
                <a:gridCol w="2232760">
                  <a:extLst>
                    <a:ext uri="{9D8B030D-6E8A-4147-A177-3AD203B41FA5}">
                      <a16:colId xmlns:a16="http://schemas.microsoft.com/office/drawing/2014/main" val="3379126954"/>
                    </a:ext>
                  </a:extLst>
                </a:gridCol>
                <a:gridCol w="2134462">
                  <a:extLst>
                    <a:ext uri="{9D8B030D-6E8A-4147-A177-3AD203B41FA5}">
                      <a16:colId xmlns:a16="http://schemas.microsoft.com/office/drawing/2014/main" val="3589683925"/>
                    </a:ext>
                  </a:extLst>
                </a:gridCol>
                <a:gridCol w="2022123">
                  <a:extLst>
                    <a:ext uri="{9D8B030D-6E8A-4147-A177-3AD203B41FA5}">
                      <a16:colId xmlns:a16="http://schemas.microsoft.com/office/drawing/2014/main" val="2844957463"/>
                    </a:ext>
                  </a:extLst>
                </a:gridCol>
                <a:gridCol w="2022123">
                  <a:extLst>
                    <a:ext uri="{9D8B030D-6E8A-4147-A177-3AD203B41FA5}">
                      <a16:colId xmlns:a16="http://schemas.microsoft.com/office/drawing/2014/main" val="2175401060"/>
                    </a:ext>
                  </a:extLst>
                </a:gridCol>
                <a:gridCol w="1460421">
                  <a:extLst>
                    <a:ext uri="{9D8B030D-6E8A-4147-A177-3AD203B41FA5}">
                      <a16:colId xmlns:a16="http://schemas.microsoft.com/office/drawing/2014/main" val="3041737546"/>
                    </a:ext>
                  </a:extLst>
                </a:gridCol>
              </a:tblGrid>
              <a:tr h="633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Defining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i="1" dirty="0">
                          <a:effectLst/>
                        </a:rPr>
                        <a:t>Characteristics</a:t>
                      </a:r>
                      <a:endParaRPr lang="en-US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Oxford House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Sober Living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Therapeutic Communities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Traditional Halfway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Return to Prior Living Situation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extLst>
                  <a:ext uri="{0D108BD9-81ED-4DB2-BD59-A6C34878D82A}">
                    <a16:rowId xmlns:a16="http://schemas.microsoft.com/office/drawing/2014/main" val="2816470421"/>
                  </a:ext>
                </a:extLst>
              </a:tr>
              <a:tr h="2910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House rules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To be an OH, must abide by Charter Rules: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>
                          <a:effectLst/>
                        </a:rPr>
                        <a:t>Houses must be self-run on democratic basis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>
                          <a:effectLst/>
                        </a:rPr>
                        <a:t>Houses must be financially self-supporting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>
                          <a:effectLst/>
                        </a:rPr>
                        <a:t>Group must immediately expel anyone who drinks or uses illicit drugs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• Otherwise, each house is autonomous and may develop their own rules specific to each house as needed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Sobriety; consequences vary if violated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 rules vary, but may include: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Curfew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Required participation in 12-step program, or a specific number of meetings/week, 4 or 5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Mandatory meeting, have to have a signed document if missed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Have a sponsor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Random drug tests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House chores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Phase system, rules are more lenient over time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Rules vary, but may include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Involvement in AA or NA, 90% hold meetings on the premises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Community/Group activities including: meal preparation, group meetings, seminars, and organized leisure time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Privileges and sanctions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Surveillance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Urine testing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Limitations in leaving house, restricted access, locked at night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May only leave for approved activities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Random drug tests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Must be employed within 15 days of arrival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Must participate in group activities including: lectures, individual and group therapy or counseling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N/A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extLst>
                  <a:ext uri="{0D108BD9-81ED-4DB2-BD59-A6C34878D82A}">
                    <a16:rowId xmlns:a16="http://schemas.microsoft.com/office/drawing/2014/main" val="781046257"/>
                  </a:ext>
                </a:extLst>
              </a:tr>
              <a:tr h="7359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Average length of stay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9.1 months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6 months*</a:t>
                      </a:r>
                      <a:r>
                        <a:rPr lang="en-US" sz="1200" baseline="30000">
                          <a:effectLst/>
                        </a:rPr>
                        <a:t>,,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***Unavailable: either program completion or non-completion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6 months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extLst>
                  <a:ext uri="{0D108BD9-81ED-4DB2-BD59-A6C34878D82A}">
                    <a16:rowId xmlns:a16="http://schemas.microsoft.com/office/drawing/2014/main" val="1600464807"/>
                  </a:ext>
                </a:extLst>
              </a:tr>
              <a:tr h="12934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Participation in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Research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Yes: extensive NIDA/NIAAA-funded academic research. Over 100 DePaul University studies of OH living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OHI also conducts internal survey research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Minimal: select houses have been open to research</a:t>
                      </a:r>
                      <a:r>
                        <a:rPr lang="en-US" sz="1200" baseline="30000">
                          <a:effectLst/>
                        </a:rPr>
                        <a:t>,</a:t>
                      </a:r>
                      <a:r>
                        <a:rPr lang="en-US" sz="1200"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Yes: large national studies assessing drug treatment outcome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None to very little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N/A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82" marR="13982" marT="0" marB="0" anchor="ctr"/>
                </a:tc>
                <a:extLst>
                  <a:ext uri="{0D108BD9-81ED-4DB2-BD59-A6C34878D82A}">
                    <a16:rowId xmlns:a16="http://schemas.microsoft.com/office/drawing/2014/main" val="3773756336"/>
                  </a:ext>
                </a:extLst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173663" y="-63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12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595994"/>
              </p:ext>
            </p:extLst>
          </p:nvPr>
        </p:nvGraphicFramePr>
        <p:xfrm>
          <a:off x="322730" y="436282"/>
          <a:ext cx="11504706" cy="5236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410">
                  <a:extLst>
                    <a:ext uri="{9D8B030D-6E8A-4147-A177-3AD203B41FA5}">
                      <a16:colId xmlns:a16="http://schemas.microsoft.com/office/drawing/2014/main" val="2961511257"/>
                    </a:ext>
                  </a:extLst>
                </a:gridCol>
                <a:gridCol w="2236248">
                  <a:extLst>
                    <a:ext uri="{9D8B030D-6E8A-4147-A177-3AD203B41FA5}">
                      <a16:colId xmlns:a16="http://schemas.microsoft.com/office/drawing/2014/main" val="2304081473"/>
                    </a:ext>
                  </a:extLst>
                </a:gridCol>
                <a:gridCol w="2137792">
                  <a:extLst>
                    <a:ext uri="{9D8B030D-6E8A-4147-A177-3AD203B41FA5}">
                      <a16:colId xmlns:a16="http://schemas.microsoft.com/office/drawing/2014/main" val="3505645284"/>
                    </a:ext>
                  </a:extLst>
                </a:gridCol>
                <a:gridCol w="2025280">
                  <a:extLst>
                    <a:ext uri="{9D8B030D-6E8A-4147-A177-3AD203B41FA5}">
                      <a16:colId xmlns:a16="http://schemas.microsoft.com/office/drawing/2014/main" val="965862679"/>
                    </a:ext>
                  </a:extLst>
                </a:gridCol>
                <a:gridCol w="2025280">
                  <a:extLst>
                    <a:ext uri="{9D8B030D-6E8A-4147-A177-3AD203B41FA5}">
                      <a16:colId xmlns:a16="http://schemas.microsoft.com/office/drawing/2014/main" val="714781223"/>
                    </a:ext>
                  </a:extLst>
                </a:gridCol>
                <a:gridCol w="1462696">
                  <a:extLst>
                    <a:ext uri="{9D8B030D-6E8A-4147-A177-3AD203B41FA5}">
                      <a16:colId xmlns:a16="http://schemas.microsoft.com/office/drawing/2014/main" val="1411169992"/>
                    </a:ext>
                  </a:extLst>
                </a:gridCol>
              </a:tblGrid>
              <a:tr h="643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Defining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i="1" dirty="0">
                          <a:effectLst/>
                        </a:rPr>
                        <a:t>Characteristics</a:t>
                      </a:r>
                      <a:endParaRPr lang="en-US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Oxford House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Sober Living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Therapeutic Communities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Traditional Halfway Houses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Return to Prior Living Situation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extLst>
                  <a:ext uri="{0D108BD9-81ED-4DB2-BD59-A6C34878D82A}">
                    <a16:rowId xmlns:a16="http://schemas.microsoft.com/office/drawing/2014/main" val="322335552"/>
                  </a:ext>
                </a:extLst>
              </a:tr>
              <a:tr h="15312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Cost Structure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House residents cover expenses and pay rent to landlord as a group.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 Each resident pays equal share of rent &amp; expenses.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Residents pay individual rent to landlord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Individual residents pay fee to program.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Insurance coverage often eligible for a short period of time—insufficient to cover full length of program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Public funding, donations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Individual residents pay fee to program to cover portion of costs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Outside donation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Rely on state and local, or other public funding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N/A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extLst>
                  <a:ext uri="{0D108BD9-81ED-4DB2-BD59-A6C34878D82A}">
                    <a16:rowId xmlns:a16="http://schemas.microsoft.com/office/drawing/2014/main" val="585198796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Average amount paid by resident per month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$515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$545*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$3510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***Minimal information;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 federally managed settings residents pay 25% - 30% of their income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extLst>
                  <a:ext uri="{0D108BD9-81ED-4DB2-BD59-A6C34878D82A}">
                    <a16:rowId xmlns:a16="http://schemas.microsoft.com/office/drawing/2014/main" val="3293959001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State or Federal funding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House may receive start-up loan from a state revolving fund, no government subsidies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 Indirectly: residents may use personal government assistance to pay rent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 Occasionally in post-incarceration settings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Yes: state run therapeutic communities within the criminal justice system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Yes: average cost per resident living in a Federal halfway house in 2015 was $26,083/year or $71/day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extLst>
                  <a:ext uri="{0D108BD9-81ED-4DB2-BD59-A6C34878D82A}">
                    <a16:rowId xmlns:a16="http://schemas.microsoft.com/office/drawing/2014/main" val="1723424757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Success (sobriety) rate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 months: 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 months: 81.5%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 months: 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 months: 87%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 months: 39 – 51% 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 months: 56.5%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 months: 42 – 44% 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 months: ***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 months: 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 months: 45 – 75%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 months: 50%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 months: 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36 months: 23%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***No information available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 months: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 months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 months: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 months: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 months: 18%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 months: 2 – 12%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 months: 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 months: ***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29" marR="11029" marT="0" marB="0" anchor="ctr"/>
                </a:tc>
                <a:extLst>
                  <a:ext uri="{0D108BD9-81ED-4DB2-BD59-A6C34878D82A}">
                    <a16:rowId xmlns:a16="http://schemas.microsoft.com/office/drawing/2014/main" val="126849171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5270" y="5673060"/>
            <a:ext cx="4147671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</a:tabLst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</a:tabLs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Figure averaged between multiple sources</a:t>
            </a: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</a:tabLs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***No to minimal information available </a:t>
            </a: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</a:tabLst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7960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1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40923E"/>
      </a:accent1>
      <a:accent2>
        <a:srgbClr val="1D792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730</TotalTime>
  <Words>1617</Words>
  <Application>Microsoft Office PowerPoint</Application>
  <PresentationFormat>Widescreen</PresentationFormat>
  <Paragraphs>328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Retrospect</vt:lpstr>
      <vt:lpstr>A Comparative  Outcome Analysis of  Recovery Residences</vt:lpstr>
      <vt:lpstr>Substance Use Disorders</vt:lpstr>
      <vt:lpstr>Recovery</vt:lpstr>
      <vt:lpstr>Recovery Residences</vt:lpstr>
      <vt:lpstr>Recovery Residences in this Analysis </vt:lpstr>
      <vt:lpstr>PowerPoint Presentation</vt:lpstr>
      <vt:lpstr>Methodology</vt:lpstr>
      <vt:lpstr>Data</vt:lpstr>
      <vt:lpstr>Outcomes </vt:lpstr>
      <vt:lpstr>Findings -- Effectiveness</vt:lpstr>
      <vt:lpstr>Findings – Efficiency, Selection Bias, Data</vt:lpstr>
      <vt:lpstr>Limitations</vt:lpstr>
      <vt:lpstr>Future Research</vt:lpstr>
      <vt:lpstr>Sources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Comparative Outcome Analysis of  Recovery Residences</dc:title>
  <dc:creator>Nina Ward</dc:creator>
  <cp:lastModifiedBy>Nina Ward</cp:lastModifiedBy>
  <cp:revision>45</cp:revision>
  <dcterms:created xsi:type="dcterms:W3CDTF">2017-04-23T14:19:45Z</dcterms:created>
  <dcterms:modified xsi:type="dcterms:W3CDTF">2017-05-13T15:33:58Z</dcterms:modified>
</cp:coreProperties>
</file>